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58" r:id="rId5"/>
    <p:sldId id="259" r:id="rId6"/>
    <p:sldId id="270" r:id="rId7"/>
    <p:sldId id="273" r:id="rId8"/>
    <p:sldId id="271" r:id="rId9"/>
    <p:sldId id="276" r:id="rId10"/>
    <p:sldId id="274" r:id="rId11"/>
    <p:sldId id="275" r:id="rId12"/>
    <p:sldId id="277" r:id="rId13"/>
    <p:sldId id="272" r:id="rId14"/>
    <p:sldId id="262" r:id="rId15"/>
    <p:sldId id="263" r:id="rId16"/>
    <p:sldId id="269" r:id="rId17"/>
  </p:sldIdLst>
  <p:sldSz cx="1219835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Minion" panose="020B0604020202020204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95" d="100"/>
          <a:sy n="95" d="100"/>
        </p:scale>
        <p:origin x="1146" y="516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14-12-2018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14-12-2018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14-12-2018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 </a:t>
            </a:r>
            <a:r>
              <a:rPr lang="nl-NL" dirty="0" err="1"/>
              <a:t>Study</a:t>
            </a:r>
            <a:r>
              <a:rPr lang="nl-NL" dirty="0"/>
              <a:t> 2018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Ilse van Beelen, Floor Komen &amp; Lotte Pater | Leiden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2: log(</a:t>
            </a:r>
            <a:r>
              <a:rPr lang="nl-NL" dirty="0"/>
              <a:t>CDA)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High_edu_perc</a:t>
            </a:r>
            <a:r>
              <a:rPr lang="nl-NL" dirty="0"/>
              <a:t> + Perc_60plus + </a:t>
            </a:r>
            <a:r>
              <a:rPr lang="nl-NL" dirty="0" err="1"/>
              <a:t>Non_west</a:t>
            </a:r>
            <a:r>
              <a:rPr lang="nl-NL" dirty="0"/>
              <a:t> </a:t>
            </a:r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10</a:t>
            </a:fld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DDDC9AA-DF17-4207-B1C7-2AB3CB4C1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1" t="35308" r="55313" b="47901"/>
          <a:stretch/>
        </p:blipFill>
        <p:spPr>
          <a:xfrm>
            <a:off x="122511" y="2204864"/>
            <a:ext cx="5760633" cy="230425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F4815420-EC32-4CA9-8992-040B14682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2" t="52099" r="55903" b="35308"/>
          <a:stretch/>
        </p:blipFill>
        <p:spPr>
          <a:xfrm>
            <a:off x="5739135" y="2456892"/>
            <a:ext cx="5508612" cy="194421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FFF3AB5-D50E-4A41-94EC-19909D8EE68C}"/>
              </a:ext>
            </a:extLst>
          </p:cNvPr>
          <p:cNvSpPr txBox="1"/>
          <p:nvPr/>
        </p:nvSpPr>
        <p:spPr>
          <a:xfrm>
            <a:off x="1994715" y="1952836"/>
            <a:ext cx="2016224" cy="25202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22021A2-FBBA-4924-BB41-FBBBB7B969DE}"/>
              </a:ext>
            </a:extLst>
          </p:cNvPr>
          <p:cNvSpPr txBox="1"/>
          <p:nvPr/>
        </p:nvSpPr>
        <p:spPr>
          <a:xfrm>
            <a:off x="7701353" y="1952836"/>
            <a:ext cx="1584176" cy="25202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ANOVA </a:t>
            </a:r>
            <a:r>
              <a:rPr lang="nl-NL" noProof="0" dirty="0" err="1">
                <a:solidFill>
                  <a:schemeClr val="bg2"/>
                </a:solidFill>
              </a:rPr>
              <a:t>table</a:t>
            </a:r>
            <a:r>
              <a:rPr lang="nl-NL" noProof="0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63491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3: </a:t>
            </a:r>
            <a:r>
              <a:rPr lang="nl-NL" dirty="0"/>
              <a:t>CDA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non_west</a:t>
            </a:r>
            <a:r>
              <a:rPr lang="nl-NL" dirty="0"/>
              <a:t>+ Perc_60plus </a:t>
            </a: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27A5690-A345-4C4C-8CB1-244D20482663}"/>
              </a:ext>
            </a:extLst>
          </p:cNvPr>
          <p:cNvSpPr txBox="1"/>
          <p:nvPr/>
        </p:nvSpPr>
        <p:spPr>
          <a:xfrm>
            <a:off x="1889871" y="2068463"/>
            <a:ext cx="1932006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2F9FFD8-9EAC-4A0C-9164-6B93A7A74CC7}"/>
              </a:ext>
            </a:extLst>
          </p:cNvPr>
          <p:cNvSpPr txBox="1"/>
          <p:nvPr/>
        </p:nvSpPr>
        <p:spPr>
          <a:xfrm>
            <a:off x="7752888" y="2068463"/>
            <a:ext cx="2448272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Added</a:t>
            </a:r>
            <a:r>
              <a:rPr lang="nl-NL" dirty="0">
                <a:solidFill>
                  <a:schemeClr val="bg2"/>
                </a:solidFill>
              </a:rPr>
              <a:t>-</a:t>
            </a:r>
            <a:r>
              <a:rPr lang="nl-NL" dirty="0" err="1">
                <a:solidFill>
                  <a:schemeClr val="bg2"/>
                </a:solidFill>
              </a:rPr>
              <a:t>Variable</a:t>
            </a:r>
            <a:r>
              <a:rPr lang="nl-NL" dirty="0">
                <a:solidFill>
                  <a:schemeClr val="bg2"/>
                </a:solidFill>
              </a:rPr>
              <a:t> Plots</a:t>
            </a:r>
            <a:endParaRPr lang="nl-NL" noProof="0" dirty="0">
              <a:solidFill>
                <a:schemeClr val="bg2"/>
              </a:solidFill>
            </a:endParaRP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9D22C55-B77B-47A8-B47D-A873F136B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72" t="62593" r="56461" b="26913"/>
          <a:stretch/>
        </p:blipFill>
        <p:spPr>
          <a:xfrm>
            <a:off x="517195" y="2743314"/>
            <a:ext cx="4677358" cy="137137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FF856CD-E34B-4728-A6F3-AE11ED1251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94" y="2564904"/>
            <a:ext cx="5408261" cy="25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381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(</a:t>
            </a:r>
            <a:r>
              <a:rPr lang="nl-NL" dirty="0" err="1"/>
              <a:t>Assumptions</a:t>
            </a:r>
            <a:r>
              <a:rPr lang="nl-NL" dirty="0"/>
              <a:t>)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3: </a:t>
            </a:r>
            <a:r>
              <a:rPr lang="nl-NL" dirty="0"/>
              <a:t>CDA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Mean_income</a:t>
            </a:r>
            <a:r>
              <a:rPr lang="nl-NL" dirty="0"/>
              <a:t>+ </a:t>
            </a:r>
            <a:r>
              <a:rPr lang="nl-NL" dirty="0" err="1"/>
              <a:t>non_west</a:t>
            </a:r>
            <a:r>
              <a:rPr lang="nl-NL" dirty="0"/>
              <a:t>+ Perc_60plus </a:t>
            </a: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12</a:t>
            </a:fld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F1E3416-8B00-439E-8AEC-322623694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65" y="1753966"/>
            <a:ext cx="5124910" cy="429470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598B556-22D6-4757-9957-E4760F55D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14" y="1750238"/>
            <a:ext cx="5346383" cy="44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559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GroenLinks 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806601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Final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06727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70562" y="377280"/>
            <a:ext cx="11389024" cy="432048"/>
          </a:xfrm>
        </p:spPr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58321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0299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Index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&amp; data sampling</a:t>
            </a:r>
          </a:p>
          <a:p>
            <a:r>
              <a:rPr lang="nl-NL" dirty="0"/>
              <a:t>Data cleaning</a:t>
            </a:r>
          </a:p>
          <a:p>
            <a:r>
              <a:rPr lang="nl-NL" dirty="0"/>
              <a:t>Data </a:t>
            </a:r>
            <a:r>
              <a:rPr lang="nl-NL" dirty="0" err="1"/>
              <a:t>visualisation</a:t>
            </a:r>
            <a:endParaRPr lang="nl-NL" dirty="0"/>
          </a:p>
          <a:p>
            <a:pPr lvl="1"/>
            <a:r>
              <a:rPr lang="nl-NL" dirty="0"/>
              <a:t>CDA</a:t>
            </a:r>
          </a:p>
          <a:p>
            <a:pPr lvl="1"/>
            <a:r>
              <a:rPr lang="nl-NL" dirty="0"/>
              <a:t>GroenLinks</a:t>
            </a:r>
          </a:p>
          <a:p>
            <a:r>
              <a:rPr lang="nl-NL" dirty="0" err="1"/>
              <a:t>Formulate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CDA</a:t>
            </a:r>
          </a:p>
          <a:p>
            <a:pPr lvl="1"/>
            <a:r>
              <a:rPr lang="nl-NL" dirty="0"/>
              <a:t>GroenLinks</a:t>
            </a:r>
          </a:p>
          <a:p>
            <a:r>
              <a:rPr lang="nl-NL" dirty="0" err="1"/>
              <a:t>Final</a:t>
            </a:r>
            <a:r>
              <a:rPr lang="nl-NL" dirty="0"/>
              <a:t> model</a:t>
            </a:r>
          </a:p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</a:t>
            </a:fld>
            <a:endParaRPr lang="nl-NL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1CFFAB62-DC34-4A81-9E57-967CF85401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7" r="23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10502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&amp; data sampling</a:t>
            </a:r>
          </a:p>
        </p:txBody>
      </p:sp>
      <p:sp>
        <p:nvSpPr>
          <p:cNvPr id="8" name="Tijdelijke aanduiding voor verticale tekst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INTRODUCTIE HIER</a:t>
            </a:r>
          </a:p>
          <a:p>
            <a:endParaRPr lang="nl-NL" dirty="0"/>
          </a:p>
          <a:p>
            <a:r>
              <a:rPr lang="nl-NL" b="1" dirty="0"/>
              <a:t>Data Sampling</a:t>
            </a:r>
          </a:p>
          <a:p>
            <a:pPr lvl="1"/>
            <a:r>
              <a:rPr lang="en-US" dirty="0"/>
              <a:t>Parties to research: CDA and </a:t>
            </a:r>
            <a:r>
              <a:rPr lang="en-US" dirty="0" err="1"/>
              <a:t>GroenLinks</a:t>
            </a:r>
            <a:endParaRPr lang="en-US" dirty="0"/>
          </a:p>
          <a:p>
            <a:pPr lvl="1"/>
            <a:r>
              <a:rPr lang="en-US" dirty="0"/>
              <a:t>Demographics: Amount of 60+ residents, Non-west residents,</a:t>
            </a:r>
          </a:p>
          <a:p>
            <a:pPr marL="180975" lvl="1" indent="0">
              <a:buNone/>
            </a:pPr>
            <a:r>
              <a:rPr lang="en-US" dirty="0"/>
              <a:t>    mean income, highly educated residents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88A1BAE-0A65-4F89-A17F-3F51FE8A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439" y="2996952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8059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538"/>
            <a:ext cx="7926761" cy="4795836"/>
          </a:xfrm>
        </p:spPr>
        <p:txBody>
          <a:bodyPr/>
          <a:lstStyle/>
          <a:p>
            <a:pPr lvl="3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endParaRPr lang="nl-NL" dirty="0"/>
          </a:p>
          <a:p>
            <a:pPr lvl="2"/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porttitor</a:t>
            </a:r>
            <a:r>
              <a:rPr lang="nl-NL" dirty="0"/>
              <a:t> </a:t>
            </a:r>
            <a:r>
              <a:rPr lang="nl-NL" dirty="0" err="1"/>
              <a:t>congue</a:t>
            </a:r>
            <a:r>
              <a:rPr lang="nl-NL" dirty="0"/>
              <a:t> massa. </a:t>
            </a:r>
            <a:br>
              <a:rPr lang="nl-NL" dirty="0"/>
            </a:br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posuere</a:t>
            </a:r>
            <a:r>
              <a:rPr lang="nl-NL" dirty="0"/>
              <a:t>, magna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pulvinar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.</a:t>
            </a:r>
          </a:p>
          <a:p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imperdiet</a:t>
            </a:r>
            <a:r>
              <a:rPr lang="nl-NL" dirty="0"/>
              <a:t> </a:t>
            </a:r>
            <a:r>
              <a:rPr lang="nl-NL" dirty="0" err="1"/>
              <a:t>enim</a:t>
            </a:r>
            <a:r>
              <a:rPr lang="nl-NL" dirty="0"/>
              <a:t>. </a:t>
            </a:r>
          </a:p>
          <a:p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</a:p>
          <a:p>
            <a:r>
              <a:rPr lang="nl-NL" dirty="0" err="1"/>
              <a:t>Vivamus</a:t>
            </a:r>
            <a:r>
              <a:rPr lang="nl-NL" dirty="0"/>
              <a:t> a </a:t>
            </a:r>
            <a:r>
              <a:rPr lang="nl-NL" dirty="0" err="1"/>
              <a:t>tellus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Pellentesque</a:t>
            </a:r>
            <a:r>
              <a:rPr lang="nl-NL" dirty="0"/>
              <a:t> </a:t>
            </a:r>
            <a:r>
              <a:rPr lang="nl-NL" dirty="0" err="1"/>
              <a:t>habitant</a:t>
            </a:r>
            <a:r>
              <a:rPr lang="nl-NL" dirty="0"/>
              <a:t> </a:t>
            </a:r>
            <a:r>
              <a:rPr lang="nl-NL" dirty="0" err="1"/>
              <a:t>morbi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Proin</a:t>
            </a:r>
            <a:r>
              <a:rPr lang="nl-NL" dirty="0"/>
              <a:t> </a:t>
            </a:r>
            <a:r>
              <a:rPr lang="nl-NL" dirty="0" err="1"/>
              <a:t>pharetra</a:t>
            </a:r>
            <a:r>
              <a:rPr lang="nl-NL" dirty="0"/>
              <a:t> </a:t>
            </a:r>
            <a:r>
              <a:rPr lang="nl-NL" dirty="0" err="1"/>
              <a:t>nonummy</a:t>
            </a:r>
            <a:r>
              <a:rPr lang="nl-NL" dirty="0"/>
              <a:t> pede. </a:t>
            </a:r>
          </a:p>
          <a:p>
            <a:pPr lvl="1"/>
            <a:r>
              <a:rPr lang="nl-NL" dirty="0" err="1"/>
              <a:t>Mauris</a:t>
            </a:r>
            <a:r>
              <a:rPr lang="nl-NL" dirty="0"/>
              <a:t> et </a:t>
            </a:r>
            <a:r>
              <a:rPr lang="nl-NL" dirty="0" err="1"/>
              <a:t>orci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F3C19C-34D7-4466-B520-F1C8D09F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50" y="0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37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/>
              <a:t>Lorem ipsum dolor sit amet</a:t>
            </a:r>
          </a:p>
          <a:p>
            <a:pPr lvl="2"/>
            <a:r>
              <a:rPr lang="nl-NL"/>
              <a:t>Consectetuer adipiscing elit. Maecenas porttitor congue massa. Fusce posuere, magna sed </a:t>
            </a:r>
            <a:br>
              <a:rPr lang="nl-NL"/>
            </a:br>
            <a:r>
              <a:rPr lang="nl-NL"/>
              <a:t>pulvinar ultricies.</a:t>
            </a:r>
          </a:p>
          <a:p>
            <a:r>
              <a:rPr lang="nl-NL"/>
              <a:t>Nunc viverra imperdiet enim. </a:t>
            </a:r>
          </a:p>
          <a:p>
            <a:r>
              <a:rPr lang="nl-NL"/>
              <a:t>Fusce est. </a:t>
            </a:r>
          </a:p>
          <a:p>
            <a:r>
              <a:rPr lang="nl-NL"/>
              <a:t>Vivamus a tellus.</a:t>
            </a:r>
          </a:p>
          <a:p>
            <a:pPr lvl="1"/>
            <a:r>
              <a:rPr lang="nl-NL"/>
              <a:t>Pellentesque habitant morbi.</a:t>
            </a:r>
          </a:p>
          <a:p>
            <a:pPr lvl="1"/>
            <a:r>
              <a:rPr lang="nl-NL"/>
              <a:t>Proin pharetra nonummy pede. </a:t>
            </a:r>
          </a:p>
          <a:p>
            <a:pPr lvl="1"/>
            <a:r>
              <a:rPr lang="nl-NL"/>
              <a:t>Mauris et orci.</a:t>
            </a:r>
          </a:p>
          <a:p>
            <a:endParaRPr lang="nl-NL" dirty="0"/>
          </a:p>
        </p:txBody>
      </p:sp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04679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F729553-0E5B-442C-A2AA-BE97118995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87" y="1988840"/>
            <a:ext cx="5488059" cy="256109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505EB00-CFB0-4EAE-9A24-E5659B6B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69" y="1959506"/>
            <a:ext cx="6095125" cy="259042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D04EF54-0AE6-4E8F-B9BE-23D3AF545E6F}"/>
              </a:ext>
            </a:extLst>
          </p:cNvPr>
          <p:cNvSpPr txBox="1"/>
          <p:nvPr/>
        </p:nvSpPr>
        <p:spPr>
          <a:xfrm>
            <a:off x="2325475" y="1434113"/>
            <a:ext cx="1525481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Density</a:t>
            </a:r>
            <a:r>
              <a:rPr lang="nl-NL" noProof="0" dirty="0">
                <a:solidFill>
                  <a:schemeClr val="bg2"/>
                </a:solidFill>
              </a:rPr>
              <a:t> plot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04A02C-5912-4829-B095-57C6FC0DF321}"/>
              </a:ext>
            </a:extLst>
          </p:cNvPr>
          <p:cNvSpPr txBox="1"/>
          <p:nvPr/>
        </p:nvSpPr>
        <p:spPr>
          <a:xfrm>
            <a:off x="8556720" y="1434113"/>
            <a:ext cx="1152128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Boxplots</a:t>
            </a:r>
            <a:endParaRPr lang="nl-NL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2612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04A02C-5912-4829-B095-57C6FC0DF321}"/>
              </a:ext>
            </a:extLst>
          </p:cNvPr>
          <p:cNvSpPr txBox="1"/>
          <p:nvPr/>
        </p:nvSpPr>
        <p:spPr>
          <a:xfrm>
            <a:off x="8468358" y="1673352"/>
            <a:ext cx="1358879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Scatterplot</a:t>
            </a:r>
            <a:endParaRPr lang="nl-NL" noProof="0" dirty="0">
              <a:solidFill>
                <a:schemeClr val="bg2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2185082-8F0D-4462-B499-0B426A210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1" y="1928212"/>
            <a:ext cx="5124450" cy="34956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2B7384C-BA42-4EF6-8119-A1CB90EAC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52" y="2524472"/>
            <a:ext cx="6145329" cy="2611765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D04EF54-0AE6-4E8F-B9BE-23D3AF545E6F}"/>
              </a:ext>
            </a:extLst>
          </p:cNvPr>
          <p:cNvSpPr txBox="1"/>
          <p:nvPr/>
        </p:nvSpPr>
        <p:spPr>
          <a:xfrm>
            <a:off x="2371113" y="1673352"/>
            <a:ext cx="1525481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Heatmap</a:t>
            </a:r>
            <a:endParaRPr lang="nl-NL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8445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1: </a:t>
            </a:r>
            <a:r>
              <a:rPr lang="nl-NL" dirty="0"/>
              <a:t>CDA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High_edu_perc</a:t>
            </a:r>
            <a:r>
              <a:rPr lang="nl-NL" dirty="0"/>
              <a:t> + </a:t>
            </a:r>
            <a:r>
              <a:rPr lang="nl-NL" dirty="0" err="1"/>
              <a:t>Mean_income</a:t>
            </a:r>
            <a:r>
              <a:rPr lang="nl-NL" dirty="0"/>
              <a:t>+ Perc_60plus + </a:t>
            </a:r>
            <a:r>
              <a:rPr lang="nl-NL" dirty="0" err="1"/>
              <a:t>Non_west</a:t>
            </a:r>
            <a:r>
              <a:rPr lang="nl-NL" dirty="0"/>
              <a:t> </a:t>
            </a:r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60CC81B-0795-4A6F-B5DB-D9D536D4B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68" t="18851" r="55086" b="64427"/>
          <a:stretch/>
        </p:blipFill>
        <p:spPr>
          <a:xfrm>
            <a:off x="20561" y="2492896"/>
            <a:ext cx="5670627" cy="216024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5628104-AC52-4AB2-B5D5-7F44AA24F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87" y="2492896"/>
            <a:ext cx="6891263" cy="321592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40233FA-7306-4A88-A196-7933909C9D39}"/>
              </a:ext>
            </a:extLst>
          </p:cNvPr>
          <p:cNvSpPr txBox="1"/>
          <p:nvPr/>
        </p:nvSpPr>
        <p:spPr>
          <a:xfrm>
            <a:off x="1889871" y="2068463"/>
            <a:ext cx="1932006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200B79D-C862-42D0-9D45-C577772A3AD2}"/>
              </a:ext>
            </a:extLst>
          </p:cNvPr>
          <p:cNvSpPr txBox="1"/>
          <p:nvPr/>
        </p:nvSpPr>
        <p:spPr>
          <a:xfrm>
            <a:off x="7528582" y="2068463"/>
            <a:ext cx="2448272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Added</a:t>
            </a:r>
            <a:r>
              <a:rPr lang="nl-NL" dirty="0">
                <a:solidFill>
                  <a:schemeClr val="bg2"/>
                </a:solidFill>
              </a:rPr>
              <a:t>-</a:t>
            </a:r>
            <a:r>
              <a:rPr lang="nl-NL" dirty="0" err="1">
                <a:solidFill>
                  <a:schemeClr val="bg2"/>
                </a:solidFill>
              </a:rPr>
              <a:t>Variable</a:t>
            </a:r>
            <a:r>
              <a:rPr lang="nl-NL" dirty="0">
                <a:solidFill>
                  <a:schemeClr val="bg2"/>
                </a:solidFill>
              </a:rPr>
              <a:t> Plots</a:t>
            </a:r>
            <a:endParaRPr lang="nl-NL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532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(</a:t>
            </a:r>
            <a:r>
              <a:rPr lang="nl-NL" dirty="0" err="1"/>
              <a:t>assumptions</a:t>
            </a:r>
            <a:r>
              <a:rPr lang="nl-NL" dirty="0"/>
              <a:t>)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1: </a:t>
            </a:r>
            <a:r>
              <a:rPr lang="nl-NL" dirty="0"/>
              <a:t>CDA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High_edu_perc</a:t>
            </a:r>
            <a:r>
              <a:rPr lang="nl-NL" dirty="0"/>
              <a:t> + </a:t>
            </a:r>
            <a:r>
              <a:rPr lang="nl-NL" dirty="0" err="1"/>
              <a:t>Mean_income</a:t>
            </a:r>
            <a:r>
              <a:rPr lang="nl-NL" dirty="0"/>
              <a:t>+ Perc_60plus + </a:t>
            </a:r>
            <a:r>
              <a:rPr lang="nl-NL" dirty="0" err="1"/>
              <a:t>Non_west</a:t>
            </a:r>
            <a:r>
              <a:rPr lang="nl-NL" dirty="0"/>
              <a:t> </a:t>
            </a:r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1CDC898-C704-4651-BB6B-03234DAAB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3" y="1778698"/>
            <a:ext cx="4834699" cy="405150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FABC7CC-8AB0-4319-855E-589683725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62" y="1778698"/>
            <a:ext cx="5102416" cy="42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76264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16-9-windows-en-met-slidenr</Template>
  <TotalTime>2706</TotalTime>
  <Words>292</Words>
  <Application>Microsoft Office PowerPoint</Application>
  <PresentationFormat>Aangepast</PresentationFormat>
  <Paragraphs>81</Paragraphs>
  <Slides>16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Calibri</vt:lpstr>
      <vt:lpstr>Georgia</vt:lpstr>
      <vt:lpstr>Minion</vt:lpstr>
      <vt:lpstr>Arial</vt:lpstr>
      <vt:lpstr>Corporate template-set Universiteit Leiden</vt:lpstr>
      <vt:lpstr>Case Study 2018</vt:lpstr>
      <vt:lpstr>Index</vt:lpstr>
      <vt:lpstr>Introduction &amp; data sampling</vt:lpstr>
      <vt:lpstr>Data cleaning </vt:lpstr>
      <vt:lpstr>Data cleaning </vt:lpstr>
      <vt:lpstr>Data visualisation</vt:lpstr>
      <vt:lpstr>Data visualisation</vt:lpstr>
      <vt:lpstr>Formulate model CDA </vt:lpstr>
      <vt:lpstr>Formulate model CDA (assumptions)</vt:lpstr>
      <vt:lpstr>Formulate model CDA </vt:lpstr>
      <vt:lpstr>Formulate model CDA </vt:lpstr>
      <vt:lpstr>Formulate model CDA (Assumptions)</vt:lpstr>
      <vt:lpstr>Formulate model GroenLinks </vt:lpstr>
      <vt:lpstr>Final models </vt:lpstr>
      <vt:lpstr>Discussion</vt:lpstr>
      <vt:lpstr>Title closure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2018</dc:title>
  <dc:creator>Floor Komen</dc:creator>
  <cp:lastModifiedBy>Floor Komen</cp:lastModifiedBy>
  <cp:revision>13</cp:revision>
  <dcterms:created xsi:type="dcterms:W3CDTF">2018-12-14T14:43:43Z</dcterms:created>
  <dcterms:modified xsi:type="dcterms:W3CDTF">2018-12-16T11:50:41Z</dcterms:modified>
</cp:coreProperties>
</file>